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notesMasterIdLst>
    <p:notesMasterId r:id="rId19"/>
  </p:notesMasterIdLst>
  <p:sldIdLst>
    <p:sldId id="432" r:id="rId2"/>
    <p:sldId id="435" r:id="rId3"/>
    <p:sldId id="436" r:id="rId4"/>
    <p:sldId id="433" r:id="rId5"/>
    <p:sldId id="437" r:id="rId6"/>
    <p:sldId id="438" r:id="rId7"/>
    <p:sldId id="440" r:id="rId8"/>
    <p:sldId id="439" r:id="rId9"/>
    <p:sldId id="443" r:id="rId10"/>
    <p:sldId id="434" r:id="rId11"/>
    <p:sldId id="441" r:id="rId12"/>
    <p:sldId id="444" r:id="rId13"/>
    <p:sldId id="445" r:id="rId14"/>
    <p:sldId id="449" r:id="rId15"/>
    <p:sldId id="447" r:id="rId16"/>
    <p:sldId id="450" r:id="rId17"/>
    <p:sldId id="45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63408499-7EEE-E340-80C9-A2B10EDC1E2E}">
          <p14:sldIdLst>
            <p14:sldId id="432"/>
            <p14:sldId id="435"/>
            <p14:sldId id="436"/>
            <p14:sldId id="433"/>
            <p14:sldId id="437"/>
            <p14:sldId id="438"/>
            <p14:sldId id="440"/>
            <p14:sldId id="439"/>
            <p14:sldId id="443"/>
            <p14:sldId id="434"/>
            <p14:sldId id="441"/>
            <p14:sldId id="444"/>
            <p14:sldId id="445"/>
            <p14:sldId id="449"/>
            <p14:sldId id="447"/>
            <p14:sldId id="450"/>
            <p14:sldId id="45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A00A4"/>
    <a:srgbClr val="C164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659"/>
    <p:restoredTop sz="87710"/>
  </p:normalViewPr>
  <p:slideViewPr>
    <p:cSldViewPr snapToGrid="0" snapToObjects="1">
      <p:cViewPr varScale="1">
        <p:scale>
          <a:sx n="99" d="100"/>
          <a:sy n="99" d="100"/>
        </p:scale>
        <p:origin x="1240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783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CD9F90-8E89-3A4C-A02A-3D7DC752905A}" type="datetimeFigureOut">
              <a:rPr lang="en-US" smtClean="0"/>
              <a:t>5/16/18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953020-5160-D645-93C0-73F98171D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711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Notice comments</a:t>
            </a:r>
          </a:p>
          <a:p>
            <a:r>
              <a:rPr lang="en-US" dirty="0"/>
              <a:t>	multi-line comment</a:t>
            </a:r>
          </a:p>
          <a:p>
            <a:r>
              <a:rPr lang="en-US" dirty="0"/>
              <a:t>	single-line comment above code</a:t>
            </a:r>
          </a:p>
          <a:p>
            <a:r>
              <a:rPr lang="en-US" dirty="0"/>
              <a:t>	comments next to statements</a:t>
            </a:r>
          </a:p>
          <a:p>
            <a:endParaRPr lang="en-US" dirty="0"/>
          </a:p>
          <a:p>
            <a:r>
              <a:rPr lang="en-US" dirty="0"/>
              <a:t>Notice whitespace</a:t>
            </a:r>
          </a:p>
          <a:p>
            <a:r>
              <a:rPr lang="en-US" dirty="0"/>
              <a:t>	blank lines to break up code</a:t>
            </a:r>
          </a:p>
          <a:p>
            <a:r>
              <a:rPr lang="en-US" dirty="0"/>
              <a:t>	comment next to return statement broken into 2 single line comments and indented</a:t>
            </a:r>
          </a:p>
          <a:p>
            <a:endParaRPr lang="en-US" dirty="0"/>
          </a:p>
          <a:p>
            <a:r>
              <a:rPr lang="en-US" dirty="0"/>
              <a:t>Basic statement sequence</a:t>
            </a:r>
          </a:p>
          <a:p>
            <a:r>
              <a:rPr lang="en-US" dirty="0"/>
              <a:t>	execution begins at the main() function</a:t>
            </a:r>
          </a:p>
          <a:p>
            <a:r>
              <a:rPr lang="en-US" dirty="0"/>
              <a:t>	program’s statements execute sequentially in-order</a:t>
            </a:r>
          </a:p>
          <a:p>
            <a:r>
              <a:rPr lang="en-US" dirty="0"/>
              <a:t>		unless loop or conditional</a:t>
            </a:r>
          </a:p>
          <a:p>
            <a:r>
              <a:rPr lang="en-US" dirty="0"/>
              <a:t>	each statement appears on it’s own line</a:t>
            </a:r>
          </a:p>
          <a:p>
            <a:r>
              <a:rPr lang="en-US" dirty="0"/>
              <a:t>	output statements (</a:t>
            </a:r>
            <a:r>
              <a:rPr lang="en-US" dirty="0" err="1"/>
              <a:t>printf</a:t>
            </a:r>
            <a:r>
              <a:rPr lang="en-US" dirty="0"/>
              <a:t>) come from </a:t>
            </a:r>
            <a:r>
              <a:rPr lang="en-US" dirty="0" err="1"/>
              <a:t>stdio.h</a:t>
            </a:r>
            <a:endParaRPr lang="en-US" dirty="0"/>
          </a:p>
          <a:p>
            <a:r>
              <a:rPr lang="en-US" dirty="0"/>
              <a:t>	output statements (</a:t>
            </a:r>
            <a:r>
              <a:rPr lang="en-US" dirty="0" err="1"/>
              <a:t>printf</a:t>
            </a:r>
            <a:r>
              <a:rPr lang="en-US" dirty="0"/>
              <a:t>) prints values to the screen (</a:t>
            </a:r>
            <a:r>
              <a:rPr lang="en-US" dirty="0" err="1"/>
              <a:t>stdio</a:t>
            </a:r>
            <a:r>
              <a:rPr lang="en-US" dirty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53020-5160-D645-93C0-73F98171DE1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0078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53020-5160-D645-93C0-73F98171DE1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1374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missing semi-colon is actually on line 12, not line 14.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53020-5160-D645-93C0-73F98171DE1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7994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8 lines of code inside main() function, loaded with errors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53020-5160-D645-93C0-73F98171DE1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3697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Where to start?  With the first one you understand, even if it’s in the middle?  Towards the bottom and work your way up?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53020-5160-D645-93C0-73F98171DE1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0586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8 lines of code inside main() function, loaded with errors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53020-5160-D645-93C0-73F98171DE1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4260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intro to do-while loop</a:t>
            </a:r>
          </a:p>
          <a:p>
            <a:r>
              <a:rPr lang="en-US" dirty="0"/>
              <a:t>pseudocode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53020-5160-D645-93C0-73F98171DE1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9794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Compilation converts the high-level language to machine language and produces an executable, if there are no errors.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53020-5160-D645-93C0-73F98171DE1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196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5/16/18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5/16/18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5/16/18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5/16/18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5/16/18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5/16/18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5/16/18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5/16/18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5/16/18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5/16/18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5/16/18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449D725-AF79-4FB6-8D02-83EAC61E3211}" type="datetimeFigureOut">
              <a:rPr lang="en-US" smtClean="0"/>
              <a:t>5/16/18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2E4A0B-1462-8648-852C-1F8186D0E1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 to 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E0B39F-2BFB-5544-BDC4-76BC97BB2F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 </a:t>
            </a:r>
          </a:p>
          <a:p>
            <a:pPr lvl="1"/>
            <a:r>
              <a:rPr lang="en-US" dirty="0"/>
              <a:t>Evolved by Dennis Ritchie from two previous programming languages, BCPL and B</a:t>
            </a:r>
          </a:p>
          <a:p>
            <a:pPr lvl="1"/>
            <a:r>
              <a:rPr lang="en-US" dirty="0"/>
              <a:t>Used to develop UNIX</a:t>
            </a:r>
          </a:p>
          <a:p>
            <a:pPr lvl="1"/>
            <a:r>
              <a:rPr lang="en-US" dirty="0"/>
              <a:t>Used to write modern operating systems</a:t>
            </a:r>
          </a:p>
          <a:p>
            <a:pPr lvl="1"/>
            <a:r>
              <a:rPr lang="en-US" dirty="0"/>
              <a:t>Hardware independent (portable)</a:t>
            </a:r>
          </a:p>
          <a:p>
            <a:pPr lvl="1"/>
            <a:r>
              <a:rPr lang="en-US" dirty="0"/>
              <a:t>By late 1970's C had evolved to "Traditional C"</a:t>
            </a:r>
          </a:p>
          <a:p>
            <a:r>
              <a:rPr lang="en-US" dirty="0"/>
              <a:t>Standardization</a:t>
            </a:r>
          </a:p>
          <a:p>
            <a:pPr lvl="1"/>
            <a:r>
              <a:rPr lang="en-US" dirty="0"/>
              <a:t>Many slight variations of C existed, and were incompatible</a:t>
            </a:r>
          </a:p>
          <a:p>
            <a:pPr lvl="1"/>
            <a:r>
              <a:rPr lang="en-US" dirty="0"/>
              <a:t>Committee formed to create a "unambiguous, machine-independent" definition</a:t>
            </a:r>
          </a:p>
          <a:p>
            <a:pPr lvl="1"/>
            <a:r>
              <a:rPr lang="en-US" dirty="0"/>
              <a:t>Standard created in 1989, updated in 1999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62761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5400B8-306D-284E-95EF-029652CD8C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Fixing Compiler Errors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CB9FBA-CD19-A748-BC76-1A1232DD15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6587544" cy="514833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b="1" dirty="0" err="1"/>
              <a:t>precedence.c</a:t>
            </a:r>
            <a:r>
              <a:rPr lang="en-US" b="1" dirty="0"/>
              <a:t>:</a:t>
            </a:r>
            <a:r>
              <a:rPr lang="en-US" dirty="0"/>
              <a:t> In function '</a:t>
            </a:r>
            <a:r>
              <a:rPr lang="en-US" b="1" dirty="0"/>
              <a:t>main</a:t>
            </a:r>
            <a:r>
              <a:rPr lang="en-US" dirty="0"/>
              <a:t>':</a:t>
            </a:r>
          </a:p>
          <a:p>
            <a:pPr marL="0" indent="0">
              <a:buNone/>
            </a:pPr>
            <a:r>
              <a:rPr lang="en-US" b="1" dirty="0"/>
              <a:t>precedence.c:4:12:</a:t>
            </a:r>
            <a:r>
              <a:rPr lang="en-US" dirty="0"/>
              <a:t> </a:t>
            </a:r>
            <a:r>
              <a:rPr lang="en-US" b="1" dirty="0"/>
              <a:t>error: </a:t>
            </a:r>
            <a:r>
              <a:rPr lang="en-US" dirty="0"/>
              <a:t>expected '</a:t>
            </a:r>
            <a:r>
              <a:rPr lang="en-US" b="1" dirty="0"/>
              <a:t>,</a:t>
            </a:r>
            <a:r>
              <a:rPr lang="en-US" dirty="0"/>
              <a:t>' or '</a:t>
            </a:r>
            <a:r>
              <a:rPr lang="en-US" b="1" dirty="0"/>
              <a:t>;</a:t>
            </a:r>
            <a:r>
              <a:rPr lang="en-US" dirty="0"/>
              <a:t>' before '</a:t>
            </a:r>
            <a:r>
              <a:rPr lang="en-US" b="1" dirty="0"/>
              <a:t>b</a:t>
            </a:r>
            <a:r>
              <a:rPr lang="en-US" dirty="0"/>
              <a:t>'</a:t>
            </a:r>
          </a:p>
          <a:p>
            <a:pPr marL="0" indent="0">
              <a:buNone/>
            </a:pPr>
            <a:r>
              <a:rPr lang="en-US" dirty="0"/>
              <a:t>  </a:t>
            </a:r>
            <a:r>
              <a:rPr lang="en-US" dirty="0" err="1"/>
              <a:t>int</a:t>
            </a:r>
            <a:r>
              <a:rPr lang="en-US" dirty="0"/>
              <a:t> a = 2 b = 8, c = -3, result;</a:t>
            </a:r>
          </a:p>
          <a:p>
            <a:pPr marL="0" indent="0">
              <a:buNone/>
            </a:pPr>
            <a:r>
              <a:rPr lang="en-US" b="1" dirty="0"/>
              <a:t>            ^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precedence.c:6:2:</a:t>
            </a:r>
            <a:r>
              <a:rPr lang="en-US" dirty="0"/>
              <a:t> </a:t>
            </a:r>
            <a:r>
              <a:rPr lang="en-US" b="1" dirty="0"/>
              <a:t>error: </a:t>
            </a:r>
            <a:r>
              <a:rPr lang="en-US" dirty="0"/>
              <a:t>'</a:t>
            </a:r>
            <a:r>
              <a:rPr lang="en-US" b="1" dirty="0"/>
              <a:t>result</a:t>
            </a:r>
            <a:r>
              <a:rPr lang="en-US" dirty="0"/>
              <a:t>' undeclared (first use in this function)</a:t>
            </a:r>
          </a:p>
          <a:p>
            <a:pPr marL="0" indent="0">
              <a:buNone/>
            </a:pPr>
            <a:r>
              <a:rPr lang="en-US" dirty="0"/>
              <a:t>  result = 6 + b  a * c;</a:t>
            </a:r>
          </a:p>
          <a:p>
            <a:pPr marL="0" indent="0">
              <a:buNone/>
            </a:pPr>
            <a:r>
              <a:rPr lang="en-US" b="1" dirty="0"/>
              <a:t>  ^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precedence.c:6:2:</a:t>
            </a:r>
            <a:r>
              <a:rPr lang="en-US" dirty="0"/>
              <a:t> </a:t>
            </a:r>
            <a:r>
              <a:rPr lang="en-US" b="1" dirty="0"/>
              <a:t>note: </a:t>
            </a:r>
            <a:r>
              <a:rPr lang="en-US" dirty="0"/>
              <a:t>each undeclared identifier is reported only once for each function it appears in</a:t>
            </a:r>
          </a:p>
          <a:p>
            <a:pPr marL="0" indent="0">
              <a:buNone/>
            </a:pPr>
            <a:r>
              <a:rPr lang="en-US" b="1" dirty="0"/>
              <a:t>precedence.c:6:15:</a:t>
            </a:r>
            <a:r>
              <a:rPr lang="en-US" dirty="0"/>
              <a:t> </a:t>
            </a:r>
            <a:r>
              <a:rPr lang="en-US" b="1" dirty="0"/>
              <a:t>error: </a:t>
            </a:r>
            <a:r>
              <a:rPr lang="en-US" dirty="0"/>
              <a:t>'</a:t>
            </a:r>
            <a:r>
              <a:rPr lang="en-US" b="1" dirty="0"/>
              <a:t>b</a:t>
            </a:r>
            <a:r>
              <a:rPr lang="en-US" dirty="0"/>
              <a:t>' undeclared (first use in this function)</a:t>
            </a:r>
          </a:p>
          <a:p>
            <a:pPr marL="0" indent="0">
              <a:buNone/>
            </a:pPr>
            <a:r>
              <a:rPr lang="en-US" dirty="0"/>
              <a:t>  result = 6 + b  a * c;</a:t>
            </a:r>
          </a:p>
          <a:p>
            <a:pPr marL="0" indent="0">
              <a:buNone/>
            </a:pPr>
            <a:r>
              <a:rPr lang="en-US" b="1" dirty="0"/>
              <a:t>               ^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precedence.c:6:18:</a:t>
            </a:r>
            <a:r>
              <a:rPr lang="en-US" dirty="0"/>
              <a:t> </a:t>
            </a:r>
            <a:r>
              <a:rPr lang="en-US" b="1" dirty="0"/>
              <a:t>error: </a:t>
            </a:r>
            <a:r>
              <a:rPr lang="en-US" dirty="0"/>
              <a:t>expected '</a:t>
            </a:r>
            <a:r>
              <a:rPr lang="en-US" b="1" dirty="0"/>
              <a:t>;</a:t>
            </a:r>
            <a:r>
              <a:rPr lang="en-US" dirty="0"/>
              <a:t>' before '</a:t>
            </a:r>
            <a:r>
              <a:rPr lang="en-US" b="1" dirty="0"/>
              <a:t>a</a:t>
            </a:r>
            <a:r>
              <a:rPr lang="en-US" dirty="0"/>
              <a:t>'</a:t>
            </a:r>
          </a:p>
          <a:p>
            <a:pPr marL="0" indent="0">
              <a:buNone/>
            </a:pPr>
            <a:r>
              <a:rPr lang="en-US" dirty="0"/>
              <a:t>  result = 6 + b  a * c;</a:t>
            </a:r>
          </a:p>
          <a:p>
            <a:pPr marL="0" indent="0">
              <a:buNone/>
            </a:pPr>
            <a:r>
              <a:rPr lang="en-US" b="1" dirty="0"/>
              <a:t>                  ^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precedence.c:7:9:</a:t>
            </a:r>
            <a:r>
              <a:rPr lang="en-US" dirty="0"/>
              <a:t> </a:t>
            </a:r>
            <a:r>
              <a:rPr lang="en-US" b="1" dirty="0"/>
              <a:t>warning: </a:t>
            </a:r>
            <a:r>
              <a:rPr lang="en-US" dirty="0"/>
              <a:t>missing terminating " character</a:t>
            </a:r>
          </a:p>
          <a:p>
            <a:pPr marL="0" indent="0">
              <a:buNone/>
            </a:pPr>
            <a:r>
              <a:rPr lang="en-US" dirty="0"/>
              <a:t>  </a:t>
            </a:r>
            <a:r>
              <a:rPr lang="en-US" dirty="0" err="1"/>
              <a:t>printf</a:t>
            </a:r>
            <a:r>
              <a:rPr lang="en-US" dirty="0"/>
              <a:t>("result is: %d\n', result)</a:t>
            </a:r>
          </a:p>
          <a:p>
            <a:pPr marL="0" indent="0">
              <a:buNone/>
            </a:pPr>
            <a:r>
              <a:rPr lang="en-US" b="1" dirty="0"/>
              <a:t>         ^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precedence.c:7:2:</a:t>
            </a:r>
            <a:r>
              <a:rPr lang="en-US" dirty="0"/>
              <a:t> </a:t>
            </a:r>
            <a:r>
              <a:rPr lang="en-US" b="1" dirty="0"/>
              <a:t>error: </a:t>
            </a:r>
            <a:r>
              <a:rPr lang="en-US" dirty="0"/>
              <a:t>missing terminating " character</a:t>
            </a:r>
          </a:p>
          <a:p>
            <a:pPr marL="0" indent="0">
              <a:buNone/>
            </a:pPr>
            <a:r>
              <a:rPr lang="en-US" dirty="0"/>
              <a:t>  </a:t>
            </a:r>
            <a:r>
              <a:rPr lang="en-US" dirty="0" err="1"/>
              <a:t>printf</a:t>
            </a:r>
            <a:r>
              <a:rPr lang="en-US" dirty="0"/>
              <a:t>("result is: %d\n', result)</a:t>
            </a:r>
          </a:p>
          <a:p>
            <a:pPr marL="0" indent="0">
              <a:buNone/>
            </a:pPr>
            <a:r>
              <a:rPr lang="en-US" b="1" dirty="0"/>
              <a:t>  ^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precedence.c:9:19:</a:t>
            </a:r>
            <a:r>
              <a:rPr lang="en-US" dirty="0"/>
              <a:t> </a:t>
            </a:r>
            <a:r>
              <a:rPr lang="en-US" b="1" dirty="0"/>
              <a:t>error: </a:t>
            </a:r>
            <a:r>
              <a:rPr lang="en-US" dirty="0"/>
              <a:t>'</a:t>
            </a:r>
            <a:r>
              <a:rPr lang="en-US" b="1" dirty="0"/>
              <a:t>c</a:t>
            </a:r>
            <a:r>
              <a:rPr lang="en-US" dirty="0"/>
              <a:t>' undeclared (first use in this function)</a:t>
            </a:r>
          </a:p>
          <a:p>
            <a:pPr marL="0" indent="0">
              <a:buNone/>
            </a:pPr>
            <a:r>
              <a:rPr lang="en-US" dirty="0"/>
              <a:t>  result = a - b + c * 5);</a:t>
            </a:r>
          </a:p>
          <a:p>
            <a:pPr marL="0" indent="0">
              <a:buNone/>
            </a:pPr>
            <a:r>
              <a:rPr lang="en-US" b="1" dirty="0"/>
              <a:t>                   ^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precedence.c:10:8:</a:t>
            </a:r>
            <a:r>
              <a:rPr lang="en-US" dirty="0"/>
              <a:t> </a:t>
            </a:r>
            <a:r>
              <a:rPr lang="en-US" b="1" dirty="0"/>
              <a:t>error: </a:t>
            </a:r>
            <a:r>
              <a:rPr lang="en-US" dirty="0"/>
              <a:t>expected '</a:t>
            </a:r>
            <a:r>
              <a:rPr lang="en-US" b="1" dirty="0"/>
              <a:t>;</a:t>
            </a:r>
            <a:r>
              <a:rPr lang="en-US" dirty="0"/>
              <a:t>' before string constant</a:t>
            </a:r>
          </a:p>
          <a:p>
            <a:pPr marL="0" indent="0">
              <a:buNone/>
            </a:pPr>
            <a:r>
              <a:rPr lang="en-US" dirty="0"/>
              <a:t>  </a:t>
            </a:r>
            <a:r>
              <a:rPr lang="en-US" dirty="0" err="1"/>
              <a:t>printf"result</a:t>
            </a:r>
            <a:r>
              <a:rPr lang="en-US" dirty="0"/>
              <a:t> is: %d\n", result);</a:t>
            </a:r>
          </a:p>
          <a:p>
            <a:pPr marL="0" indent="0">
              <a:buNone/>
            </a:pPr>
            <a:r>
              <a:rPr lang="en-US" b="1" dirty="0"/>
              <a:t>        ^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precedence.c:10:33:</a:t>
            </a:r>
            <a:r>
              <a:rPr lang="en-US" dirty="0"/>
              <a:t> </a:t>
            </a:r>
            <a:r>
              <a:rPr lang="en-US" b="1" dirty="0"/>
              <a:t>error: </a:t>
            </a:r>
            <a:r>
              <a:rPr lang="en-US" dirty="0"/>
              <a:t>expected statement before '</a:t>
            </a:r>
            <a:r>
              <a:rPr lang="en-US" b="1" dirty="0"/>
              <a:t>)</a:t>
            </a:r>
            <a:r>
              <a:rPr lang="en-US" dirty="0"/>
              <a:t>' token</a:t>
            </a:r>
          </a:p>
          <a:p>
            <a:pPr marL="0" indent="0">
              <a:buNone/>
            </a:pPr>
            <a:r>
              <a:rPr lang="en-US" dirty="0"/>
              <a:t>  </a:t>
            </a:r>
            <a:r>
              <a:rPr lang="en-US" dirty="0" err="1"/>
              <a:t>printf"result</a:t>
            </a:r>
            <a:r>
              <a:rPr lang="en-US" dirty="0"/>
              <a:t> is: %d\n", result);</a:t>
            </a:r>
          </a:p>
          <a:p>
            <a:pPr marL="0" indent="0">
              <a:buNone/>
            </a:pPr>
            <a:r>
              <a:rPr lang="en-US" b="1" dirty="0"/>
              <a:t>                                 ^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precedence.c:12:2:</a:t>
            </a:r>
            <a:r>
              <a:rPr lang="en-US" dirty="0"/>
              <a:t> </a:t>
            </a:r>
            <a:r>
              <a:rPr lang="en-US" b="1" dirty="0"/>
              <a:t>warning: </a:t>
            </a:r>
            <a:r>
              <a:rPr lang="en-US" dirty="0"/>
              <a:t>implicit declaration of function '</a:t>
            </a:r>
            <a:r>
              <a:rPr lang="en-US" b="1" dirty="0"/>
              <a:t>result</a:t>
            </a:r>
            <a:r>
              <a:rPr lang="en-US" dirty="0"/>
              <a:t>' [-</a:t>
            </a:r>
            <a:r>
              <a:rPr lang="en-US" dirty="0" err="1"/>
              <a:t>Wimplicit</a:t>
            </a:r>
            <a:r>
              <a:rPr lang="en-US" dirty="0"/>
              <a:t>-function-declaration]</a:t>
            </a:r>
          </a:p>
          <a:p>
            <a:pPr marL="0" indent="0">
              <a:buNone/>
            </a:pPr>
            <a:r>
              <a:rPr lang="en-US" dirty="0"/>
              <a:t>  result  ((a + b) + 3 * c);</a:t>
            </a:r>
          </a:p>
          <a:p>
            <a:pPr marL="0" indent="0">
              <a:buNone/>
            </a:pPr>
            <a:r>
              <a:rPr lang="en-US" b="1" dirty="0"/>
              <a:t>  ^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precedence.c:13:16:</a:t>
            </a:r>
            <a:r>
              <a:rPr lang="en-US" dirty="0"/>
              <a:t> </a:t>
            </a:r>
            <a:r>
              <a:rPr lang="en-US" b="1" dirty="0"/>
              <a:t>error: </a:t>
            </a:r>
            <a:r>
              <a:rPr lang="en-US" dirty="0"/>
              <a:t>expected '</a:t>
            </a:r>
            <a:r>
              <a:rPr lang="en-US" b="1" dirty="0"/>
              <a:t>)</a:t>
            </a:r>
            <a:r>
              <a:rPr lang="en-US" dirty="0"/>
              <a:t>' before '</a:t>
            </a:r>
            <a:r>
              <a:rPr lang="en-US" b="1" dirty="0"/>
              <a:t>is</a:t>
            </a:r>
            <a:r>
              <a:rPr lang="en-US" dirty="0"/>
              <a:t>'</a:t>
            </a:r>
          </a:p>
          <a:p>
            <a:pPr marL="0" indent="0">
              <a:buNone/>
            </a:pPr>
            <a:r>
              <a:rPr lang="en-US" dirty="0"/>
              <a:t>  </a:t>
            </a:r>
            <a:r>
              <a:rPr lang="en-US" dirty="0" err="1"/>
              <a:t>printf</a:t>
            </a:r>
            <a:r>
              <a:rPr lang="en-US" dirty="0"/>
              <a:t>(result is: %d\n", result);</a:t>
            </a:r>
          </a:p>
          <a:p>
            <a:pPr marL="0" indent="0">
              <a:buNone/>
            </a:pPr>
            <a:r>
              <a:rPr lang="en-US" b="1" dirty="0"/>
              <a:t>                ^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precedence.c:13:16:</a:t>
            </a:r>
            <a:r>
              <a:rPr lang="en-US" dirty="0"/>
              <a:t> </a:t>
            </a:r>
            <a:r>
              <a:rPr lang="en-US" b="1" dirty="0"/>
              <a:t>error: </a:t>
            </a:r>
            <a:r>
              <a:rPr lang="en-US" dirty="0"/>
              <a:t>stray '</a:t>
            </a:r>
            <a:r>
              <a:rPr lang="en-US" b="1" dirty="0"/>
              <a:t>\</a:t>
            </a:r>
            <a:r>
              <a:rPr lang="en-US" dirty="0"/>
              <a:t>' in program</a:t>
            </a:r>
          </a:p>
          <a:p>
            <a:pPr marL="0" indent="0">
              <a:buNone/>
            </a:pPr>
            <a:r>
              <a:rPr lang="en-US" b="1" dirty="0"/>
              <a:t>precedence.c:13:24:</a:t>
            </a:r>
            <a:r>
              <a:rPr lang="en-US" dirty="0"/>
              <a:t> </a:t>
            </a:r>
            <a:r>
              <a:rPr lang="en-US" b="1" dirty="0"/>
              <a:t>warning: </a:t>
            </a:r>
            <a:r>
              <a:rPr lang="en-US" dirty="0"/>
              <a:t>missing terminating " character</a:t>
            </a:r>
          </a:p>
          <a:p>
            <a:pPr marL="0" indent="0">
              <a:buNone/>
            </a:pPr>
            <a:r>
              <a:rPr lang="en-US" dirty="0"/>
              <a:t>  </a:t>
            </a:r>
            <a:r>
              <a:rPr lang="en-US" dirty="0" err="1"/>
              <a:t>printf</a:t>
            </a:r>
            <a:r>
              <a:rPr lang="en-US" dirty="0"/>
              <a:t>(result is: %d\n", result);</a:t>
            </a:r>
          </a:p>
          <a:p>
            <a:pPr marL="0" indent="0">
              <a:buNone/>
            </a:pPr>
            <a:r>
              <a:rPr lang="en-US" b="1" dirty="0"/>
              <a:t>                        ^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precedence.c:13:16:</a:t>
            </a:r>
            <a:r>
              <a:rPr lang="en-US" dirty="0"/>
              <a:t> </a:t>
            </a:r>
            <a:r>
              <a:rPr lang="en-US" b="1" dirty="0"/>
              <a:t>error: </a:t>
            </a:r>
            <a:r>
              <a:rPr lang="en-US" dirty="0"/>
              <a:t>missing terminating " character</a:t>
            </a:r>
          </a:p>
          <a:p>
            <a:pPr marL="0" indent="0">
              <a:buNone/>
            </a:pPr>
            <a:r>
              <a:rPr lang="en-US" dirty="0"/>
              <a:t>  </a:t>
            </a:r>
            <a:r>
              <a:rPr lang="en-US" dirty="0" err="1"/>
              <a:t>printf</a:t>
            </a:r>
            <a:r>
              <a:rPr lang="en-US" dirty="0"/>
              <a:t>(result is: %d\n", result);</a:t>
            </a:r>
          </a:p>
          <a:p>
            <a:pPr marL="0" indent="0">
              <a:buNone/>
            </a:pPr>
            <a:r>
              <a:rPr lang="en-US" b="1" dirty="0"/>
              <a:t>                ^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precedence.c:13:9:</a:t>
            </a:r>
            <a:r>
              <a:rPr lang="en-US" dirty="0"/>
              <a:t> </a:t>
            </a:r>
            <a:r>
              <a:rPr lang="en-US" b="1" dirty="0"/>
              <a:t>warning: </a:t>
            </a:r>
            <a:r>
              <a:rPr lang="en-US" dirty="0"/>
              <a:t>passing argument 1 of '</a:t>
            </a:r>
            <a:r>
              <a:rPr lang="en-US" b="1" dirty="0" err="1"/>
              <a:t>printf</a:t>
            </a:r>
            <a:r>
              <a:rPr lang="en-US" dirty="0"/>
              <a:t>' from incompatible pointer type [-</a:t>
            </a:r>
            <a:r>
              <a:rPr lang="en-US" dirty="0" err="1"/>
              <a:t>Wincompatible</a:t>
            </a:r>
            <a:r>
              <a:rPr lang="en-US" dirty="0"/>
              <a:t>-pointer-types]</a:t>
            </a:r>
          </a:p>
          <a:p>
            <a:pPr marL="0" indent="0">
              <a:buNone/>
            </a:pPr>
            <a:r>
              <a:rPr lang="en-US" dirty="0"/>
              <a:t>  </a:t>
            </a:r>
            <a:r>
              <a:rPr lang="en-US" dirty="0" err="1"/>
              <a:t>printf</a:t>
            </a:r>
            <a:r>
              <a:rPr lang="en-US" dirty="0"/>
              <a:t>(result is: %d\n", result);</a:t>
            </a:r>
          </a:p>
          <a:p>
            <a:pPr marL="0" indent="0">
              <a:buNone/>
            </a:pPr>
            <a:r>
              <a:rPr lang="en-US" b="1" dirty="0"/>
              <a:t>         ^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In file included from </a:t>
            </a:r>
            <a:r>
              <a:rPr lang="en-US" b="1" dirty="0"/>
              <a:t>precedence.c:1:0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b="1" dirty="0"/>
              <a:t>/</a:t>
            </a:r>
            <a:r>
              <a:rPr lang="en-US" b="1" dirty="0" err="1"/>
              <a:t>usr</a:t>
            </a:r>
            <a:r>
              <a:rPr lang="en-US" b="1" dirty="0"/>
              <a:t>/include/stdio.h:362:12:</a:t>
            </a:r>
            <a:r>
              <a:rPr lang="en-US" dirty="0"/>
              <a:t> </a:t>
            </a:r>
            <a:r>
              <a:rPr lang="en-US" b="1" dirty="0"/>
              <a:t>note: </a:t>
            </a:r>
            <a:r>
              <a:rPr lang="en-US" dirty="0"/>
              <a:t>expected '</a:t>
            </a:r>
            <a:r>
              <a:rPr lang="en-US" b="1" dirty="0" err="1"/>
              <a:t>const</a:t>
            </a:r>
            <a:r>
              <a:rPr lang="en-US" b="1" dirty="0"/>
              <a:t> char * restrict</a:t>
            </a:r>
            <a:r>
              <a:rPr lang="en-US" dirty="0"/>
              <a:t>' but argument is of type '</a:t>
            </a:r>
            <a:r>
              <a:rPr lang="en-US" b="1" dirty="0" err="1"/>
              <a:t>int</a:t>
            </a:r>
            <a:r>
              <a:rPr lang="en-US" b="1" dirty="0"/>
              <a:t> (*)()</a:t>
            </a:r>
            <a:r>
              <a:rPr lang="en-US" dirty="0"/>
              <a:t>'</a:t>
            </a:r>
          </a:p>
          <a:p>
            <a:pPr marL="0" indent="0">
              <a:buNone/>
            </a:pPr>
            <a:r>
              <a:rPr lang="en-US" dirty="0"/>
              <a:t> extern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printf</a:t>
            </a:r>
            <a:r>
              <a:rPr lang="en-US" dirty="0"/>
              <a:t> (</a:t>
            </a:r>
            <a:r>
              <a:rPr lang="en-US" dirty="0" err="1"/>
              <a:t>const</a:t>
            </a:r>
            <a:r>
              <a:rPr lang="en-US" dirty="0"/>
              <a:t> char *__restrict __format, ...);</a:t>
            </a:r>
          </a:p>
          <a:p>
            <a:pPr marL="0" indent="0">
              <a:buNone/>
            </a:pPr>
            <a:r>
              <a:rPr lang="en-US" b="1" dirty="0"/>
              <a:t>            ^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precedence.c:13:9:</a:t>
            </a:r>
            <a:r>
              <a:rPr lang="en-US" dirty="0"/>
              <a:t> </a:t>
            </a:r>
            <a:r>
              <a:rPr lang="en-US" b="1" dirty="0"/>
              <a:t>warning: </a:t>
            </a:r>
            <a:r>
              <a:rPr lang="en-US" dirty="0"/>
              <a:t>format not a string literal and no format arguments [-</a:t>
            </a:r>
            <a:r>
              <a:rPr lang="en-US" dirty="0" err="1"/>
              <a:t>Wformat</a:t>
            </a:r>
            <a:r>
              <a:rPr lang="en-US" dirty="0"/>
              <a:t>-security]</a:t>
            </a:r>
          </a:p>
          <a:p>
            <a:pPr marL="0" indent="0">
              <a:buNone/>
            </a:pPr>
            <a:r>
              <a:rPr lang="en-US" dirty="0"/>
              <a:t>  </a:t>
            </a:r>
            <a:r>
              <a:rPr lang="en-US" dirty="0" err="1"/>
              <a:t>printf</a:t>
            </a:r>
            <a:r>
              <a:rPr lang="en-US" dirty="0"/>
              <a:t>(result is: %d\n", result);</a:t>
            </a:r>
          </a:p>
          <a:p>
            <a:pPr marL="0" indent="0">
              <a:buNone/>
            </a:pPr>
            <a:r>
              <a:rPr lang="en-US" b="1" dirty="0"/>
              <a:t>         ^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precedence.c:16:1:</a:t>
            </a:r>
            <a:r>
              <a:rPr lang="en-US" dirty="0"/>
              <a:t> </a:t>
            </a:r>
            <a:r>
              <a:rPr lang="en-US" b="1" dirty="0"/>
              <a:t>error: </a:t>
            </a:r>
            <a:r>
              <a:rPr lang="en-US" dirty="0"/>
              <a:t>expected '</a:t>
            </a:r>
            <a:r>
              <a:rPr lang="en-US" b="1" dirty="0"/>
              <a:t>;</a:t>
            </a:r>
            <a:r>
              <a:rPr lang="en-US" dirty="0"/>
              <a:t>' before '</a:t>
            </a:r>
            <a:r>
              <a:rPr lang="en-US" b="1" dirty="0"/>
              <a:t>}</a:t>
            </a:r>
            <a:r>
              <a:rPr lang="en-US" dirty="0"/>
              <a:t>' token</a:t>
            </a:r>
          </a:p>
          <a:p>
            <a:pPr marL="0" indent="0">
              <a:buNone/>
            </a:pPr>
            <a:r>
              <a:rPr lang="en-US" dirty="0"/>
              <a:t> }</a:t>
            </a:r>
          </a:p>
          <a:p>
            <a:pPr marL="0" indent="0">
              <a:buNone/>
            </a:pPr>
            <a:r>
              <a:rPr lang="en-US" b="1" dirty="0"/>
              <a:t> ^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55734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06645D-6BA4-EC4A-B9B7-A3E2318EDA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Short Program Loaded With Errors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F7540B-C42F-8A4B-96DE-2602AB1475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main()  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  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 = 2 b = 8, c = -3, result;</a:t>
            </a:r>
          </a:p>
          <a:p>
            <a:pPr marL="0" indent="0">
              <a:buNone/>
            </a:pP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   result = 6 + b  a * c;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  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("result is: %d\n', result)</a:t>
            </a:r>
          </a:p>
          <a:p>
            <a:pPr marL="0" indent="0">
              <a:buNone/>
            </a:pP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   result = a - b + c * 5);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  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printf"result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is: %d\n", result);</a:t>
            </a:r>
          </a:p>
          <a:p>
            <a:pPr marL="0" indent="0">
              <a:buNone/>
            </a:pP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   result  ((a + b) + 3 * c);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  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(result is: %d\n", result);</a:t>
            </a:r>
          </a:p>
          <a:p>
            <a:pPr marL="0" indent="0">
              <a:buNone/>
            </a:pP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   return 0: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81295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63304D-63A7-AA4C-B09D-EDD70C2011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Good Practice For Fixing Errors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FC759D-3051-7A4B-A7FB-EC14C2C104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6716332" cy="379604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do {</a:t>
            </a:r>
          </a:p>
          <a:p>
            <a:pPr marL="731520" lvl="1" indent="-457200">
              <a:buClr>
                <a:schemeClr val="tx1"/>
              </a:buClr>
              <a:buFont typeface="+mj-lt"/>
              <a:buAutoNum type="arabicPeriod"/>
            </a:pPr>
            <a:r>
              <a:rPr lang="en-US" dirty="0"/>
              <a:t>Focus on FIRST error message, ignoring the rest.</a:t>
            </a:r>
          </a:p>
          <a:p>
            <a:pPr marL="731520" lvl="1" indent="-457200">
              <a:buClr>
                <a:schemeClr val="tx1"/>
              </a:buClr>
              <a:buFont typeface="+mj-lt"/>
              <a:buAutoNum type="arabicPeriod"/>
            </a:pPr>
            <a:r>
              <a:rPr lang="en-US" dirty="0"/>
              <a:t>Find that error, either on that line specified or somewhere before it, and fix it.</a:t>
            </a:r>
          </a:p>
          <a:p>
            <a:pPr marL="731520" lvl="1" indent="-457200">
              <a:buClr>
                <a:schemeClr val="tx1"/>
              </a:buClr>
              <a:buFont typeface="+mj-lt"/>
              <a:buAutoNum type="arabicPeriod"/>
            </a:pPr>
            <a:r>
              <a:rPr lang="en-US" dirty="0"/>
              <a:t>Re-compile</a:t>
            </a:r>
          </a:p>
          <a:p>
            <a:pPr marL="0" indent="0">
              <a:buClr>
                <a:schemeClr val="tx1"/>
              </a:buClr>
              <a:buNone/>
            </a:pPr>
            <a:r>
              <a:rPr lang="en-US" dirty="0"/>
              <a:t>} (repeat while more errors); </a:t>
            </a:r>
          </a:p>
        </p:txBody>
      </p:sp>
    </p:spTree>
    <p:extLst>
      <p:ext uri="{BB962C8B-B14F-4D97-AF65-F5344CB8AC3E}">
        <p14:creationId xmlns:p14="http://schemas.microsoft.com/office/powerpoint/2010/main" val="30944413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AABFE1-2F59-BA4A-B025-2CAD55FDD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Compiler Warnings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1A8116-1E55-1C42-A1D9-6F9FFCC7B0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Compile this way:</a:t>
            </a:r>
          </a:p>
          <a:p>
            <a:pPr marL="27432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gcc-6 –Wall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prog.c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274320" lvl="1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gcc-6</a:t>
            </a:r>
            <a:r>
              <a:rPr lang="en-US" sz="2400" dirty="0">
                <a:cs typeface="Courier New" panose="02070309020205020404" pitchFamily="49" charset="0"/>
              </a:rPr>
              <a:t> will use the more recent version of </a:t>
            </a:r>
            <a:r>
              <a:rPr lang="en-US" sz="2400" dirty="0" err="1">
                <a:cs typeface="Courier New" panose="02070309020205020404" pitchFamily="49" charset="0"/>
              </a:rPr>
              <a:t>gcc</a:t>
            </a:r>
            <a:r>
              <a:rPr lang="en-US" sz="2400" dirty="0">
                <a:cs typeface="Courier New" panose="02070309020205020404" pitchFamily="49" charset="0"/>
              </a:rPr>
              <a:t>, closer to what </a:t>
            </a:r>
            <a:r>
              <a:rPr lang="en-US" sz="2400" dirty="0" err="1">
                <a:cs typeface="Courier New" panose="02070309020205020404" pitchFamily="49" charset="0"/>
              </a:rPr>
              <a:t>Mimir</a:t>
            </a:r>
            <a:r>
              <a:rPr lang="en-US" sz="2400" dirty="0">
                <a:cs typeface="Courier New" panose="02070309020205020404" pitchFamily="49" charset="0"/>
              </a:rPr>
              <a:t> uses</a:t>
            </a:r>
          </a:p>
          <a:p>
            <a:pPr lvl="1"/>
            <a:r>
              <a:rPr lang="en-US" sz="2400" dirty="0">
                <a:cs typeface="Courier New" panose="02070309020205020404" pitchFamily="49" charset="0"/>
              </a:rPr>
              <a:t>if you just use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gcc</a:t>
            </a:r>
            <a:r>
              <a:rPr lang="en-US" sz="2400" dirty="0">
                <a:cs typeface="Courier New" panose="02070309020205020404" pitchFamily="49" charset="0"/>
              </a:rPr>
              <a:t> without the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-6</a:t>
            </a:r>
            <a:r>
              <a:rPr lang="en-US" sz="2400" dirty="0">
                <a:cs typeface="Courier New" panose="02070309020205020404" pitchFamily="49" charset="0"/>
              </a:rPr>
              <a:t>, it will use version 5.4.0</a:t>
            </a:r>
          </a:p>
          <a:p>
            <a:pPr lvl="1"/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-Wall</a:t>
            </a:r>
            <a:r>
              <a:rPr lang="en-US" sz="2400" dirty="0">
                <a:cs typeface="Courier New" panose="02070309020205020404" pitchFamily="49" charset="0"/>
              </a:rPr>
              <a:t> forces all warnings to be displayed</a:t>
            </a:r>
          </a:p>
          <a:p>
            <a:pPr lvl="1"/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prog.c</a:t>
            </a:r>
            <a:r>
              <a:rPr lang="en-US" sz="2400" dirty="0">
                <a:cs typeface="Courier New" panose="02070309020205020404" pitchFamily="49" charset="0"/>
              </a:rPr>
              <a:t> is the name of the program </a:t>
            </a:r>
          </a:p>
          <a:p>
            <a:pPr marL="274320" lvl="1" indent="0">
              <a:buNone/>
            </a:pPr>
            <a:endParaRPr lang="en-US" sz="2400" dirty="0">
              <a:cs typeface="Courier New" panose="02070309020205020404" pitchFamily="49" charset="0"/>
            </a:endParaRPr>
          </a:p>
          <a:p>
            <a:r>
              <a:rPr lang="en-US" sz="2800" dirty="0">
                <a:cs typeface="Courier New" panose="02070309020205020404" pitchFamily="49" charset="0"/>
              </a:rPr>
              <a:t>You should always FIX THE WARNINGS</a:t>
            </a:r>
          </a:p>
        </p:txBody>
      </p:sp>
    </p:spTree>
    <p:extLst>
      <p:ext uri="{BB962C8B-B14F-4D97-AF65-F5344CB8AC3E}">
        <p14:creationId xmlns:p14="http://schemas.microsoft.com/office/powerpoint/2010/main" val="28593507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CEEB78-62DB-9547-8252-600F976F9F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“Compilation” 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62F02E-918A-A846-8D6E-957A28CC6B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1524000"/>
            <a:ext cx="7514824" cy="508286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/>
              <a:t>HIGH LEVEL LANGUAGE: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sumOfSquares.c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</a:p>
          <a:p>
            <a:pPr marL="0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main(void) 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sum = 0,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0;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while(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&lt;= 100 ) 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sum = sum +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*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++;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("sum is %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\n", sum);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return 0;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02266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CEEB78-62DB-9547-8252-600F976F9F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“Compilation” ?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249B7CE-6DA3-A74F-ABE5-2C32CBF32BC7}"/>
              </a:ext>
            </a:extLst>
          </p:cNvPr>
          <p:cNvSpPr txBox="1">
            <a:spLocks/>
          </p:cNvSpPr>
          <p:nvPr/>
        </p:nvSpPr>
        <p:spPr>
          <a:xfrm>
            <a:off x="566669" y="1524000"/>
            <a:ext cx="4893973" cy="50828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900" b="1" dirty="0"/>
              <a:t>ASSEMBLY LANGUAGE (LOW-LEVEL):</a:t>
            </a:r>
          </a:p>
          <a:p>
            <a:pPr marL="0" indent="0">
              <a:buFont typeface="Arial" pitchFamily="34" charset="0"/>
              <a:buNone/>
            </a:pPr>
            <a:endParaRPr lang="en-US" sz="7600" b="1" dirty="0"/>
          </a:p>
          <a:p>
            <a:pPr marL="0" indent="0">
              <a:buFont typeface="Arial" pitchFamily="34" charset="0"/>
              <a:buNone/>
            </a:pPr>
            <a:endParaRPr lang="en-US" dirty="0"/>
          </a:p>
        </p:txBody>
      </p:sp>
      <p:pic>
        <p:nvPicPr>
          <p:cNvPr id="8" name="Picture 7" descr="Screen Shot 2014-07-13 at 12">
            <a:extLst>
              <a:ext uri="{FF2B5EF4-FFF2-40B4-BE49-F238E27FC236}">
                <a16:creationId xmlns:a16="http://schemas.microsoft.com/office/drawing/2014/main" id="{40390C07-3397-C849-8756-3791E584AD65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669" y="1943896"/>
            <a:ext cx="2424430" cy="42430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439536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CEEB78-62DB-9547-8252-600F976F9F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“Compilation” ?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249B7CE-6DA3-A74F-ABE5-2C32CBF32BC7}"/>
              </a:ext>
            </a:extLst>
          </p:cNvPr>
          <p:cNvSpPr txBox="1">
            <a:spLocks/>
          </p:cNvSpPr>
          <p:nvPr/>
        </p:nvSpPr>
        <p:spPr>
          <a:xfrm>
            <a:off x="566669" y="1524000"/>
            <a:ext cx="6117466" cy="5082862"/>
          </a:xfrm>
          <a:prstGeom prst="rect">
            <a:avLst/>
          </a:prstGeom>
        </p:spPr>
        <p:txBody>
          <a:bodyPr vert="horz" lIns="91440" tIns="45720" rIns="91440" bIns="45720" rtlCol="0">
            <a:normAutofit fontScale="400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4000" b="1" dirty="0"/>
              <a:t>MACHINE LANGUAGE (LOW-LEVEL):</a:t>
            </a:r>
          </a:p>
          <a:p>
            <a:pPr marL="0" indent="0">
              <a:buFont typeface="Arial" pitchFamily="34" charset="0"/>
              <a:buNone/>
            </a:pPr>
            <a:endParaRPr lang="en-US" sz="1900" b="1" dirty="0"/>
          </a:p>
          <a:p>
            <a:pPr marL="0" indent="0">
              <a:buFont typeface="Arial" pitchFamily="34" charset="0"/>
              <a:buNone/>
            </a:pPr>
            <a:endParaRPr lang="en-US" sz="1900" b="1" dirty="0"/>
          </a:p>
          <a:p>
            <a:pPr marL="0" indent="0">
              <a:buNone/>
            </a:pPr>
            <a:r>
              <a:rPr lang="en-US" sz="2800" dirty="0"/>
              <a:t> 00100111101111011111111111100000</a:t>
            </a:r>
          </a:p>
          <a:p>
            <a:pPr marL="0" indent="0">
              <a:buNone/>
            </a:pPr>
            <a:r>
              <a:rPr lang="en-US" sz="2800" dirty="0"/>
              <a:t> 10101111101111110000000000010100</a:t>
            </a:r>
          </a:p>
          <a:p>
            <a:pPr marL="0" indent="0">
              <a:buNone/>
            </a:pPr>
            <a:r>
              <a:rPr lang="en-US" sz="2800" dirty="0"/>
              <a:t> 10101111101001000000000000100000</a:t>
            </a:r>
          </a:p>
          <a:p>
            <a:pPr marL="0" indent="0">
              <a:buNone/>
            </a:pPr>
            <a:r>
              <a:rPr lang="en-US" sz="2800" dirty="0"/>
              <a:t> 10101111101001010000000000100100</a:t>
            </a:r>
          </a:p>
          <a:p>
            <a:pPr marL="0" indent="0">
              <a:buNone/>
            </a:pPr>
            <a:r>
              <a:rPr lang="en-US" sz="2800" dirty="0"/>
              <a:t> 10101111101000000000000000011000</a:t>
            </a:r>
          </a:p>
          <a:p>
            <a:pPr marL="0" indent="0">
              <a:buNone/>
            </a:pPr>
            <a:r>
              <a:rPr lang="en-US" sz="2800" dirty="0"/>
              <a:t> 10101111101000000000000000011100</a:t>
            </a:r>
          </a:p>
          <a:p>
            <a:pPr marL="0" indent="0">
              <a:buNone/>
            </a:pPr>
            <a:r>
              <a:rPr lang="en-US" sz="2800" dirty="0"/>
              <a:t> 10001111101011100000000000011100</a:t>
            </a:r>
          </a:p>
          <a:p>
            <a:pPr marL="0" indent="0">
              <a:buNone/>
            </a:pPr>
            <a:r>
              <a:rPr lang="en-US" sz="2800" dirty="0"/>
              <a:t> 10001111101110000000000000011000</a:t>
            </a:r>
          </a:p>
          <a:p>
            <a:pPr marL="0" indent="0">
              <a:buNone/>
            </a:pPr>
            <a:r>
              <a:rPr lang="en-US" sz="2800" dirty="0"/>
              <a:t> 00000001110011100000000000011001</a:t>
            </a:r>
          </a:p>
          <a:p>
            <a:pPr marL="0" indent="0">
              <a:buNone/>
            </a:pPr>
            <a:r>
              <a:rPr lang="en-US" sz="2800" dirty="0"/>
              <a:t> 00100101110010000000000000000001</a:t>
            </a:r>
          </a:p>
          <a:p>
            <a:pPr marL="0" indent="0">
              <a:buNone/>
            </a:pPr>
            <a:r>
              <a:rPr lang="en-US" sz="2800" dirty="0"/>
              <a:t> 00101001000000010000000001100101</a:t>
            </a:r>
          </a:p>
          <a:p>
            <a:pPr marL="0" indent="0">
              <a:buNone/>
            </a:pPr>
            <a:r>
              <a:rPr lang="en-US" sz="2800" dirty="0"/>
              <a:t> 10101111101010000000000000011100</a:t>
            </a:r>
          </a:p>
          <a:p>
            <a:pPr marL="0" indent="0">
              <a:buNone/>
            </a:pPr>
            <a:r>
              <a:rPr lang="en-US" sz="2800" dirty="0"/>
              <a:t> 00000000000000000111100000010010</a:t>
            </a:r>
          </a:p>
          <a:p>
            <a:pPr marL="0" indent="0">
              <a:buNone/>
            </a:pPr>
            <a:r>
              <a:rPr lang="en-US" sz="2800" dirty="0"/>
              <a:t> 00000011000011111100100000100001</a:t>
            </a:r>
          </a:p>
          <a:p>
            <a:pPr marL="0" indent="0">
              <a:buNone/>
            </a:pPr>
            <a:r>
              <a:rPr lang="en-US" sz="2800" dirty="0"/>
              <a:t> 00010100001000001111111111110111</a:t>
            </a:r>
          </a:p>
          <a:p>
            <a:pPr marL="0" indent="0">
              <a:buNone/>
            </a:pPr>
            <a:r>
              <a:rPr lang="en-US" sz="2800" dirty="0"/>
              <a:t> 10101111101110010000000000011000</a:t>
            </a:r>
          </a:p>
          <a:p>
            <a:pPr marL="0" indent="0">
              <a:buNone/>
            </a:pPr>
            <a:r>
              <a:rPr lang="en-US" sz="2800" dirty="0"/>
              <a:t> 00111100000001000001000000000000</a:t>
            </a:r>
          </a:p>
          <a:p>
            <a:pPr marL="0" indent="0">
              <a:buNone/>
            </a:pPr>
            <a:r>
              <a:rPr lang="en-US" sz="2800" dirty="0"/>
              <a:t> 10001111101001010000000000011000</a:t>
            </a:r>
          </a:p>
          <a:p>
            <a:pPr marL="0" indent="0">
              <a:buNone/>
            </a:pPr>
            <a:r>
              <a:rPr lang="en-US" sz="2800" dirty="0"/>
              <a:t> 00001100000100000000000011101100</a:t>
            </a:r>
          </a:p>
          <a:p>
            <a:pPr marL="0" indent="0">
              <a:buNone/>
            </a:pPr>
            <a:r>
              <a:rPr lang="en-US" sz="2800" dirty="0"/>
              <a:t> 00100100100001000000010000110000</a:t>
            </a:r>
          </a:p>
          <a:p>
            <a:pPr marL="0" indent="0">
              <a:buNone/>
            </a:pPr>
            <a:r>
              <a:rPr lang="en-US" sz="2800" dirty="0"/>
              <a:t> 10001111101111110000000000010100</a:t>
            </a:r>
          </a:p>
          <a:p>
            <a:pPr marL="0" indent="0">
              <a:buNone/>
            </a:pPr>
            <a:r>
              <a:rPr lang="en-US" sz="2800" dirty="0"/>
              <a:t> 00100111101111010000000000100000</a:t>
            </a:r>
          </a:p>
          <a:p>
            <a:pPr marL="0" indent="0">
              <a:buNone/>
            </a:pPr>
            <a:r>
              <a:rPr lang="en-US" sz="2800" dirty="0"/>
              <a:t> 00000011111000000000000000001000</a:t>
            </a:r>
          </a:p>
          <a:p>
            <a:pPr marL="0" indent="0">
              <a:buNone/>
            </a:pPr>
            <a:r>
              <a:rPr lang="en-US" sz="2800" dirty="0"/>
              <a:t> 00000000000000000001000000100001</a:t>
            </a:r>
            <a:endParaRPr lang="en-US" sz="7600" b="1" dirty="0"/>
          </a:p>
          <a:p>
            <a:pPr marL="0" indent="0">
              <a:buFont typeface="Arial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19682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815DC4-E56B-9440-8E15-8D8A1ABFEB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Compiler Flags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F94C5A-405C-C94E-B194-E07D253249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gcc-6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prog.c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–o prog</a:t>
            </a:r>
            <a:r>
              <a:rPr lang="en-US" sz="1800" dirty="0"/>
              <a:t>       	will change the executable named    </a:t>
            </a:r>
            <a:r>
              <a:rPr lang="en-US" sz="1800" dirty="0" err="1"/>
              <a:t>a.out</a:t>
            </a:r>
            <a:r>
              <a:rPr lang="en-US" sz="1800" dirty="0"/>
              <a:t>      			  	to the file named    prog </a:t>
            </a:r>
          </a:p>
          <a:p>
            <a:pPr marL="0" indent="0">
              <a:buNone/>
            </a:pPr>
            <a:r>
              <a:rPr lang="en-US" sz="1800" dirty="0"/>
              <a:t> 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gcc-6 –S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prog.c</a:t>
            </a:r>
            <a:r>
              <a:rPr lang="en-US" sz="1800" dirty="0"/>
              <a:t> 	   	will create .s file (assembly code)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gcc-6 –c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prog.c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dirty="0"/>
              <a:t>	   	will create .o file (object code)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gcc-6 –E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prog.c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&gt;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ppf</a:t>
            </a:r>
            <a:r>
              <a:rPr lang="en-US" sz="1800" dirty="0"/>
              <a:t>     	will create file called </a:t>
            </a:r>
            <a:r>
              <a:rPr lang="en-US" sz="1800" dirty="0" err="1"/>
              <a:t>ppf</a:t>
            </a:r>
            <a:r>
              <a:rPr lang="en-US" sz="1800" dirty="0"/>
              <a:t> containing 					preprocessor results (will be a .</a:t>
            </a:r>
            <a:r>
              <a:rPr lang="en-US" sz="1800" dirty="0" err="1"/>
              <a:t>i</a:t>
            </a:r>
            <a:r>
              <a:rPr lang="en-US" sz="1800" dirty="0"/>
              <a:t> file)</a:t>
            </a:r>
          </a:p>
          <a:p>
            <a:pPr marL="0" indent="0">
              <a:buNone/>
            </a:pPr>
            <a:r>
              <a:rPr lang="en-US" sz="1800" dirty="0"/>
              <a:t> 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gcc-6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–save-temps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prog.c</a:t>
            </a:r>
            <a:r>
              <a:rPr lang="en-US" sz="1800" dirty="0"/>
              <a:t>  	will create  .</a:t>
            </a:r>
            <a:r>
              <a:rPr lang="en-US" sz="1800" dirty="0" err="1"/>
              <a:t>i</a:t>
            </a:r>
            <a:r>
              <a:rPr lang="en-US" sz="1800" dirty="0"/>
              <a:t>, .s,  &amp; .o files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41031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C0E7C4-B136-BB4A-9BA3-8135A540B044}" type="slidenum">
              <a:rPr lang="en-US"/>
              <a:pPr/>
              <a:t>2</a:t>
            </a:fld>
            <a:endParaRPr lang="en-US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The C Standard Library</a:t>
            </a:r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 programs consist of pieces/modules called functions</a:t>
            </a:r>
          </a:p>
          <a:p>
            <a:pPr lvl="1"/>
            <a:r>
              <a:rPr lang="en-US"/>
              <a:t>A programmer can create his own functions</a:t>
            </a:r>
          </a:p>
          <a:p>
            <a:pPr lvl="2"/>
            <a:r>
              <a:rPr lang="en-US"/>
              <a:t>Advantage: the programmer knows exactly how it works</a:t>
            </a:r>
          </a:p>
          <a:p>
            <a:pPr lvl="2"/>
            <a:r>
              <a:rPr lang="en-US"/>
              <a:t>Disadvantage: time consuming</a:t>
            </a:r>
          </a:p>
          <a:p>
            <a:pPr lvl="1"/>
            <a:r>
              <a:rPr lang="en-US"/>
              <a:t>Programmers will often use the C library functions</a:t>
            </a:r>
          </a:p>
          <a:p>
            <a:pPr lvl="2"/>
            <a:r>
              <a:rPr lang="en-US"/>
              <a:t>Use these as building blocks</a:t>
            </a:r>
          </a:p>
          <a:p>
            <a:pPr lvl="1"/>
            <a:r>
              <a:rPr lang="en-US"/>
              <a:t>Avoid re-inventing the wheel</a:t>
            </a:r>
          </a:p>
          <a:p>
            <a:pPr lvl="2"/>
            <a:r>
              <a:rPr lang="en-US"/>
              <a:t>If a premade function exists, generally best to use it rather than write your own</a:t>
            </a:r>
          </a:p>
          <a:p>
            <a:pPr lvl="2"/>
            <a:r>
              <a:rPr lang="en-US"/>
              <a:t>Library functions carefully written, efficient, and portable</a:t>
            </a:r>
          </a:p>
        </p:txBody>
      </p:sp>
    </p:spTree>
    <p:extLst>
      <p:ext uri="{BB962C8B-B14F-4D97-AF65-F5344CB8AC3E}">
        <p14:creationId xmlns:p14="http://schemas.microsoft.com/office/powerpoint/2010/main" val="1119579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792781-BFBF-1045-929E-15067E7D7374}" type="slidenum">
              <a:rPr lang="en-US"/>
              <a:pPr/>
              <a:t>3</a:t>
            </a:fld>
            <a:endParaRPr lang="en-US"/>
          </a:p>
        </p:txBody>
      </p:sp>
      <p:sp>
        <p:nvSpPr>
          <p:cNvPr id="43012" name="Rectangle 1028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 and C++</a:t>
            </a:r>
          </a:p>
        </p:txBody>
      </p:sp>
      <p:sp>
        <p:nvSpPr>
          <p:cNvPr id="43013" name="Rectangle 102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C++</a:t>
            </a:r>
          </a:p>
          <a:p>
            <a:pPr lvl="1"/>
            <a:r>
              <a:rPr lang="en-US" dirty="0"/>
              <a:t>Superset of C developed by </a:t>
            </a:r>
            <a:r>
              <a:rPr lang="en-US" dirty="0" err="1"/>
              <a:t>Bjarne</a:t>
            </a:r>
            <a:r>
              <a:rPr lang="en-US" dirty="0"/>
              <a:t> </a:t>
            </a:r>
            <a:r>
              <a:rPr lang="en-US" dirty="0" err="1"/>
              <a:t>Stroustrup</a:t>
            </a:r>
            <a:r>
              <a:rPr lang="en-US" dirty="0"/>
              <a:t> at Bell Labs</a:t>
            </a:r>
          </a:p>
          <a:p>
            <a:pPr lvl="1"/>
            <a:r>
              <a:rPr lang="en-US" dirty="0"/>
              <a:t>"Spruces up" C, and provides object-oriented capabilities</a:t>
            </a:r>
          </a:p>
          <a:p>
            <a:pPr lvl="1"/>
            <a:r>
              <a:rPr lang="en-US" dirty="0"/>
              <a:t>Object-oriented design very powerful</a:t>
            </a:r>
          </a:p>
          <a:p>
            <a:pPr lvl="2"/>
            <a:r>
              <a:rPr lang="en-US" dirty="0"/>
              <a:t>10 to 100 fold increase in productivity</a:t>
            </a:r>
          </a:p>
          <a:p>
            <a:pPr lvl="1"/>
            <a:r>
              <a:rPr lang="en-US" dirty="0"/>
              <a:t>Dominant language in industry and academia</a:t>
            </a:r>
          </a:p>
        </p:txBody>
      </p:sp>
    </p:spTree>
    <p:extLst>
      <p:ext uri="{BB962C8B-B14F-4D97-AF65-F5344CB8AC3E}">
        <p14:creationId xmlns:p14="http://schemas.microsoft.com/office/powerpoint/2010/main" val="10090503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32B70A-5482-9144-ADDD-C3B0A86216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First Program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86DD7-B301-5243-BA4F-944614FE12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/* prog2_1.c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this is the very first program in the book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Program 2.1, on page 11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which is explained in detail in Chapter 2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*/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// starting point of every program is the main function</a:t>
            </a:r>
          </a:p>
          <a:p>
            <a:pPr marL="0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main (void) {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("\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nProgramming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is fun!\n");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0;     // tells OS that the program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     // ran successfully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6770847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Content Placeholder 5" descr="01fig01.jp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607733" y="469495"/>
            <a:ext cx="4092870" cy="6216118"/>
          </a:xfrm>
        </p:spPr>
      </p:pic>
    </p:spTree>
    <p:extLst>
      <p:ext uri="{BB962C8B-B14F-4D97-AF65-F5344CB8AC3E}">
        <p14:creationId xmlns:p14="http://schemas.microsoft.com/office/powerpoint/2010/main" val="8466872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CEEB78-62DB-9547-8252-600F976F9F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Incremental Development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62F02E-918A-A846-8D6E-957A28CC6B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4522" y="1524000"/>
            <a:ext cx="1453270" cy="4953000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dirty="0"/>
              <a:t>stmt1</a:t>
            </a:r>
          </a:p>
          <a:p>
            <a:pPr marL="0" indent="0">
              <a:buNone/>
            </a:pPr>
            <a:r>
              <a:rPr lang="en-US" dirty="0"/>
              <a:t>stmt2</a:t>
            </a:r>
          </a:p>
          <a:p>
            <a:pPr marL="0" indent="0">
              <a:buNone/>
            </a:pPr>
            <a:r>
              <a:rPr lang="en-US" dirty="0"/>
              <a:t>stmt3</a:t>
            </a:r>
          </a:p>
          <a:p>
            <a:pPr marL="0" indent="0">
              <a:buNone/>
            </a:pPr>
            <a:r>
              <a:rPr lang="en-US" dirty="0"/>
              <a:t>stmt4</a:t>
            </a:r>
          </a:p>
          <a:p>
            <a:pPr marL="0" indent="0">
              <a:buNone/>
            </a:pPr>
            <a:r>
              <a:rPr lang="en-US" dirty="0"/>
              <a:t>stmt5</a:t>
            </a:r>
          </a:p>
          <a:p>
            <a:pPr marL="0" indent="0">
              <a:buNone/>
            </a:pPr>
            <a:r>
              <a:rPr lang="en-US" dirty="0"/>
              <a:t>stmt6</a:t>
            </a:r>
          </a:p>
          <a:p>
            <a:pPr marL="0" indent="0">
              <a:buNone/>
            </a:pPr>
            <a:r>
              <a:rPr lang="en-US" dirty="0"/>
              <a:t>stmt7</a:t>
            </a:r>
          </a:p>
          <a:p>
            <a:pPr marL="0" indent="0">
              <a:buNone/>
            </a:pPr>
            <a:r>
              <a:rPr lang="en-US" dirty="0"/>
              <a:t>stmt8</a:t>
            </a:r>
          </a:p>
          <a:p>
            <a:pPr marL="0" indent="0">
              <a:buNone/>
            </a:pPr>
            <a:r>
              <a:rPr lang="en-US" dirty="0"/>
              <a:t>stmt9</a:t>
            </a:r>
          </a:p>
          <a:p>
            <a:pPr marL="0" indent="0">
              <a:buNone/>
            </a:pPr>
            <a:r>
              <a:rPr lang="en-US" dirty="0"/>
              <a:t>stmt10</a:t>
            </a:r>
          </a:p>
          <a:p>
            <a:pPr marL="0" indent="0">
              <a:buNone/>
            </a:pPr>
            <a:r>
              <a:rPr lang="en-US" dirty="0"/>
              <a:t>stmt11</a:t>
            </a:r>
          </a:p>
          <a:p>
            <a:pPr marL="0" indent="0">
              <a:buNone/>
            </a:pPr>
            <a:r>
              <a:rPr lang="en-US" dirty="0"/>
              <a:t>stmt12</a:t>
            </a:r>
          </a:p>
          <a:p>
            <a:pPr marL="0" indent="0">
              <a:buNone/>
            </a:pPr>
            <a:r>
              <a:rPr lang="en-US" dirty="0"/>
              <a:t>stmt13</a:t>
            </a:r>
          </a:p>
          <a:p>
            <a:pPr marL="0" indent="0">
              <a:buNone/>
            </a:pPr>
            <a:r>
              <a:rPr lang="en-US" dirty="0"/>
              <a:t>stmt14</a:t>
            </a:r>
          </a:p>
          <a:p>
            <a:pPr marL="0" indent="0">
              <a:buNone/>
            </a:pPr>
            <a:r>
              <a:rPr lang="en-US" dirty="0"/>
              <a:t>stmt15</a:t>
            </a:r>
          </a:p>
          <a:p>
            <a:pPr marL="0" indent="0">
              <a:buNone/>
            </a:pPr>
            <a:r>
              <a:rPr lang="en-US" dirty="0"/>
              <a:t>stmt16</a:t>
            </a:r>
          </a:p>
          <a:p>
            <a:pPr marL="0" indent="0">
              <a:buNone/>
            </a:pPr>
            <a:r>
              <a:rPr lang="en-US" dirty="0"/>
              <a:t>stmt17</a:t>
            </a:r>
          </a:p>
          <a:p>
            <a:pPr marL="0" indent="0">
              <a:buNone/>
            </a:pPr>
            <a:r>
              <a:rPr lang="en-US" dirty="0"/>
              <a:t>stmt18</a:t>
            </a:r>
          </a:p>
          <a:p>
            <a:pPr marL="0" indent="0">
              <a:buNone/>
            </a:pPr>
            <a:r>
              <a:rPr lang="en-US" dirty="0"/>
              <a:t>stmt19</a:t>
            </a:r>
          </a:p>
          <a:p>
            <a:pPr marL="0" indent="0">
              <a:buNone/>
            </a:pPr>
            <a:r>
              <a:rPr lang="en-US" dirty="0"/>
              <a:t>stmt20</a:t>
            </a:r>
          </a:p>
          <a:p>
            <a:pPr marL="0" indent="0">
              <a:buNone/>
            </a:pPr>
            <a:r>
              <a:rPr lang="en-US" dirty="0"/>
              <a:t>stmt21</a:t>
            </a:r>
          </a:p>
          <a:p>
            <a:pPr marL="0" indent="0">
              <a:buNone/>
            </a:pPr>
            <a:r>
              <a:rPr lang="en-US" dirty="0"/>
              <a:t>stmt22</a:t>
            </a:r>
          </a:p>
          <a:p>
            <a:pPr marL="0" indent="0">
              <a:buNone/>
            </a:pPr>
            <a:r>
              <a:rPr lang="en-US" dirty="0"/>
              <a:t>stmt23</a:t>
            </a:r>
          </a:p>
          <a:p>
            <a:pPr marL="0" indent="0">
              <a:buNone/>
            </a:pPr>
            <a:r>
              <a:rPr lang="en-US" dirty="0"/>
              <a:t>stmt24</a:t>
            </a:r>
          </a:p>
          <a:p>
            <a:pPr marL="0" indent="0">
              <a:buNone/>
            </a:pPr>
            <a:r>
              <a:rPr lang="en-US" dirty="0"/>
              <a:t>stmt25</a:t>
            </a:r>
          </a:p>
          <a:p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7B9E98AF-86B5-0245-86D2-B86991315D6F}"/>
              </a:ext>
            </a:extLst>
          </p:cNvPr>
          <p:cNvSpPr txBox="1">
            <a:spLocks/>
          </p:cNvSpPr>
          <p:nvPr/>
        </p:nvSpPr>
        <p:spPr>
          <a:xfrm>
            <a:off x="4927651" y="1524000"/>
            <a:ext cx="2009862" cy="4953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dirty="0">
                <a:solidFill>
                  <a:srgbClr val="00B050"/>
                </a:solidFill>
              </a:rPr>
              <a:t>stmt1</a:t>
            </a:r>
          </a:p>
          <a:p>
            <a:pPr marL="0" indent="0">
              <a:buFont typeface="Arial" pitchFamily="34" charset="0"/>
              <a:buNone/>
            </a:pPr>
            <a:r>
              <a:rPr lang="en-US" dirty="0">
                <a:solidFill>
                  <a:srgbClr val="00B050"/>
                </a:solidFill>
              </a:rPr>
              <a:t>stmt2</a:t>
            </a:r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stmt3 	compile &amp; run</a:t>
            </a:r>
          </a:p>
          <a:p>
            <a:pPr marL="0" indent="0">
              <a:buFont typeface="Arial" pitchFamily="34" charset="0"/>
              <a:buNone/>
            </a:pPr>
            <a:r>
              <a:rPr lang="en-US" dirty="0">
                <a:solidFill>
                  <a:srgbClr val="FFC000"/>
                </a:solidFill>
              </a:rPr>
              <a:t>stmt4</a:t>
            </a:r>
          </a:p>
          <a:p>
            <a:pPr marL="0" indent="0">
              <a:buFont typeface="Arial" pitchFamily="34" charset="0"/>
              <a:buNone/>
            </a:pPr>
            <a:r>
              <a:rPr lang="en-US" dirty="0">
                <a:solidFill>
                  <a:srgbClr val="FFC000"/>
                </a:solidFill>
              </a:rPr>
              <a:t>stmt5 	compile &amp; run</a:t>
            </a:r>
          </a:p>
          <a:p>
            <a:pPr marL="0" indent="0">
              <a:buFont typeface="Arial" pitchFamily="34" charset="0"/>
              <a:buNone/>
            </a:pPr>
            <a:r>
              <a:rPr lang="en-US" dirty="0">
                <a:solidFill>
                  <a:srgbClr val="0070C0"/>
                </a:solidFill>
              </a:rPr>
              <a:t>stmt6</a:t>
            </a:r>
          </a:p>
          <a:p>
            <a:pPr marL="0" indent="0">
              <a:buFont typeface="Arial" pitchFamily="34" charset="0"/>
              <a:buNone/>
            </a:pPr>
            <a:r>
              <a:rPr lang="en-US" dirty="0">
                <a:solidFill>
                  <a:srgbClr val="0070C0"/>
                </a:solidFill>
              </a:rPr>
              <a:t>stmt7</a:t>
            </a:r>
          </a:p>
          <a:p>
            <a:pPr marL="0" indent="0">
              <a:buFont typeface="Arial" pitchFamily="34" charset="0"/>
              <a:buNone/>
            </a:pPr>
            <a:r>
              <a:rPr lang="en-US" dirty="0">
                <a:solidFill>
                  <a:srgbClr val="0070C0"/>
                </a:solidFill>
              </a:rPr>
              <a:t>stmt8</a:t>
            </a:r>
          </a:p>
          <a:p>
            <a:pPr marL="0" indent="0">
              <a:buFont typeface="Arial" pitchFamily="34" charset="0"/>
              <a:buNone/>
            </a:pPr>
            <a:r>
              <a:rPr lang="en-US" dirty="0">
                <a:solidFill>
                  <a:srgbClr val="0070C0"/>
                </a:solidFill>
              </a:rPr>
              <a:t>stmt9</a:t>
            </a:r>
          </a:p>
          <a:p>
            <a:pPr marL="0" indent="0">
              <a:buFont typeface="Arial" pitchFamily="34" charset="0"/>
              <a:buNone/>
            </a:pPr>
            <a:r>
              <a:rPr lang="en-US" dirty="0">
                <a:solidFill>
                  <a:srgbClr val="0070C0"/>
                </a:solidFill>
              </a:rPr>
              <a:t>stmt10 	compile &amp; run</a:t>
            </a:r>
          </a:p>
          <a:p>
            <a:pPr marL="0" indent="0">
              <a:buFont typeface="Arial" pitchFamily="34" charset="0"/>
              <a:buNone/>
            </a:pPr>
            <a:r>
              <a:rPr lang="en-US" dirty="0">
                <a:solidFill>
                  <a:srgbClr val="FF0000"/>
                </a:solidFill>
              </a:rPr>
              <a:t>stmt11</a:t>
            </a:r>
          </a:p>
          <a:p>
            <a:pPr marL="0" indent="0">
              <a:buFont typeface="Arial" pitchFamily="34" charset="0"/>
              <a:buNone/>
            </a:pPr>
            <a:r>
              <a:rPr lang="en-US" dirty="0">
                <a:solidFill>
                  <a:srgbClr val="FF0000"/>
                </a:solidFill>
              </a:rPr>
              <a:t>stmt12</a:t>
            </a:r>
          </a:p>
          <a:p>
            <a:pPr marL="0" indent="0">
              <a:buFont typeface="Arial" pitchFamily="34" charset="0"/>
              <a:buNone/>
            </a:pPr>
            <a:r>
              <a:rPr lang="en-US" dirty="0">
                <a:solidFill>
                  <a:srgbClr val="FF0000"/>
                </a:solidFill>
              </a:rPr>
              <a:t>Stmt13	compile &amp; run</a:t>
            </a:r>
          </a:p>
          <a:p>
            <a:pPr marL="0" indent="0">
              <a:buFont typeface="Arial" pitchFamily="34" charset="0"/>
              <a:buNone/>
            </a:pPr>
            <a:r>
              <a:rPr lang="en-US" dirty="0">
                <a:solidFill>
                  <a:srgbClr val="7030A0"/>
                </a:solidFill>
              </a:rPr>
              <a:t>stmt14</a:t>
            </a:r>
          </a:p>
          <a:p>
            <a:pPr marL="0" indent="0">
              <a:buFont typeface="Arial" pitchFamily="34" charset="0"/>
              <a:buNone/>
            </a:pPr>
            <a:r>
              <a:rPr lang="en-US" dirty="0">
                <a:solidFill>
                  <a:srgbClr val="7030A0"/>
                </a:solidFill>
              </a:rPr>
              <a:t>stmt1</a:t>
            </a:r>
            <a:r>
              <a:rPr lang="en-US" dirty="0"/>
              <a:t>5 	</a:t>
            </a:r>
            <a:r>
              <a:rPr lang="en-US" dirty="0">
                <a:solidFill>
                  <a:srgbClr val="7030A0"/>
                </a:solidFill>
              </a:rPr>
              <a:t>compile &amp; run</a:t>
            </a:r>
          </a:p>
          <a:p>
            <a:pPr marL="0" indent="0">
              <a:buFont typeface="Arial" pitchFamily="34" charset="0"/>
              <a:buNone/>
            </a:pPr>
            <a:r>
              <a:rPr lang="en-US" dirty="0">
                <a:solidFill>
                  <a:srgbClr val="C16400"/>
                </a:solidFill>
              </a:rPr>
              <a:t>stmt16</a:t>
            </a:r>
          </a:p>
          <a:p>
            <a:pPr marL="0" indent="0">
              <a:buFont typeface="Arial" pitchFamily="34" charset="0"/>
              <a:buNone/>
            </a:pPr>
            <a:r>
              <a:rPr lang="en-US" dirty="0">
                <a:solidFill>
                  <a:srgbClr val="C16400"/>
                </a:solidFill>
              </a:rPr>
              <a:t>stmt17</a:t>
            </a:r>
          </a:p>
          <a:p>
            <a:pPr marL="0" indent="0">
              <a:buFont typeface="Arial" pitchFamily="34" charset="0"/>
              <a:buNone/>
            </a:pPr>
            <a:r>
              <a:rPr lang="en-US" dirty="0">
                <a:solidFill>
                  <a:srgbClr val="C16400"/>
                </a:solidFill>
              </a:rPr>
              <a:t>stmt18</a:t>
            </a:r>
          </a:p>
          <a:p>
            <a:pPr marL="0" indent="0">
              <a:buFont typeface="Arial" pitchFamily="34" charset="0"/>
              <a:buNone/>
            </a:pPr>
            <a:r>
              <a:rPr lang="en-US" dirty="0">
                <a:solidFill>
                  <a:srgbClr val="C16400"/>
                </a:solidFill>
              </a:rPr>
              <a:t>stmt19</a:t>
            </a:r>
          </a:p>
          <a:p>
            <a:pPr marL="0" indent="0">
              <a:buFont typeface="Arial" pitchFamily="34" charset="0"/>
              <a:buNone/>
            </a:pPr>
            <a:r>
              <a:rPr lang="en-US" dirty="0">
                <a:solidFill>
                  <a:srgbClr val="C16400"/>
                </a:solidFill>
              </a:rPr>
              <a:t>stmt20</a:t>
            </a:r>
          </a:p>
          <a:p>
            <a:pPr marL="0" indent="0">
              <a:buFont typeface="Arial" pitchFamily="34" charset="0"/>
              <a:buNone/>
            </a:pPr>
            <a:r>
              <a:rPr lang="en-US" dirty="0">
                <a:solidFill>
                  <a:srgbClr val="C16400"/>
                </a:solidFill>
              </a:rPr>
              <a:t>stmt21	compile &amp; run</a:t>
            </a:r>
          </a:p>
          <a:p>
            <a:pPr marL="0" indent="0">
              <a:buFont typeface="Arial" pitchFamily="34" charset="0"/>
              <a:buNone/>
            </a:pPr>
            <a:r>
              <a:rPr lang="en-US" dirty="0">
                <a:solidFill>
                  <a:srgbClr val="CA00A4"/>
                </a:solidFill>
              </a:rPr>
              <a:t>stmt22</a:t>
            </a:r>
          </a:p>
          <a:p>
            <a:pPr marL="0" indent="0">
              <a:buFont typeface="Arial" pitchFamily="34" charset="0"/>
              <a:buNone/>
            </a:pPr>
            <a:r>
              <a:rPr lang="en-US" dirty="0">
                <a:solidFill>
                  <a:srgbClr val="CA00A4"/>
                </a:solidFill>
              </a:rPr>
              <a:t>stmt23</a:t>
            </a:r>
          </a:p>
          <a:p>
            <a:pPr marL="0" indent="0">
              <a:buFont typeface="Arial" pitchFamily="34" charset="0"/>
              <a:buNone/>
            </a:pPr>
            <a:r>
              <a:rPr lang="en-US" dirty="0">
                <a:solidFill>
                  <a:srgbClr val="CA00A4"/>
                </a:solidFill>
              </a:rPr>
              <a:t>stmt24</a:t>
            </a:r>
          </a:p>
          <a:p>
            <a:pPr marL="0" indent="0">
              <a:buFont typeface="Arial" pitchFamily="34" charset="0"/>
              <a:buNone/>
            </a:pPr>
            <a:r>
              <a:rPr lang="en-US" dirty="0">
                <a:solidFill>
                  <a:srgbClr val="CA00A4"/>
                </a:solidFill>
              </a:rPr>
              <a:t>stmt25	compile &amp; run</a:t>
            </a:r>
          </a:p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A72E4B3-4195-9145-9CAF-BBCA6FBD264C}"/>
              </a:ext>
            </a:extLst>
          </p:cNvPr>
          <p:cNvSpPr txBox="1"/>
          <p:nvPr/>
        </p:nvSpPr>
        <p:spPr>
          <a:xfrm>
            <a:off x="3178364" y="3207026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vs</a:t>
            </a:r>
          </a:p>
        </p:txBody>
      </p:sp>
    </p:spTree>
    <p:extLst>
      <p:ext uri="{BB962C8B-B14F-4D97-AF65-F5344CB8AC3E}">
        <p14:creationId xmlns:p14="http://schemas.microsoft.com/office/powerpoint/2010/main" val="37505728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32B70A-5482-9144-ADDD-C3B0A86216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First Program – Compiler Errors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86DD7-B301-5243-BA4F-944614FE12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66725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/* prog2_1.c</a:t>
            </a:r>
          </a:p>
          <a:p>
            <a:pPr marL="0" indent="0">
              <a:buNone/>
            </a:pP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  this is the very first program in the book</a:t>
            </a:r>
          </a:p>
          <a:p>
            <a:pPr marL="0" indent="0">
              <a:buNone/>
            </a:pP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  Program 2.1, on page 11</a:t>
            </a:r>
          </a:p>
          <a:p>
            <a:pPr marL="0" indent="0">
              <a:buNone/>
            </a:pP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  which is explained in detail in Chapter 2</a:t>
            </a:r>
          </a:p>
          <a:p>
            <a:pPr marL="0" indent="0">
              <a:buNone/>
            </a:pP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*/</a:t>
            </a:r>
          </a:p>
          <a:p>
            <a:pPr marL="0" indent="0">
              <a:buNone/>
            </a:pPr>
            <a:endParaRPr lang="en-US" sz="17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endParaRPr lang="en-US" sz="17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// starting point of every program is the main function</a:t>
            </a:r>
          </a:p>
          <a:p>
            <a:pPr marL="0" indent="0">
              <a:buNone/>
            </a:pP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main (void) {</a:t>
            </a:r>
          </a:p>
          <a:p>
            <a:pPr marL="0" indent="0">
              <a:buNone/>
            </a:pPr>
            <a:endParaRPr lang="en-US" sz="17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("\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nProgramming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is fun!\n")</a:t>
            </a:r>
          </a:p>
          <a:p>
            <a:pPr marL="0" indent="0">
              <a:buNone/>
            </a:pPr>
            <a:endParaRPr lang="en-US" sz="17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0;     // tells OS that the program</a:t>
            </a:r>
          </a:p>
          <a:p>
            <a:pPr marL="0" indent="0">
              <a:buNone/>
            </a:pP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		     // ran successfully</a:t>
            </a:r>
          </a:p>
          <a:p>
            <a:pPr marL="0" indent="0">
              <a:buNone/>
            </a:pP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17D98C8-FFBA-B14E-B0FD-7AEF618BD7F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5343659"/>
            <a:ext cx="7747000" cy="91440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9293294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8F084F-A649-CF42-871D-8674CB4C4E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Compiler Tries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5FAA92-8143-3349-BCE9-4CDB2B6FD0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stmt1</a:t>
            </a:r>
          </a:p>
          <a:p>
            <a:pPr marL="0" indent="0">
              <a:buNone/>
            </a:pPr>
            <a:r>
              <a:rPr lang="en-US" dirty="0"/>
              <a:t>stmt2</a:t>
            </a:r>
          </a:p>
          <a:p>
            <a:pPr marL="0" indent="0">
              <a:buNone/>
            </a:pPr>
            <a:r>
              <a:rPr lang="en-US" dirty="0"/>
              <a:t>stmt3  - - </a:t>
            </a:r>
            <a:r>
              <a:rPr lang="en-US" dirty="0">
                <a:solidFill>
                  <a:srgbClr val="0070C0"/>
                </a:solidFill>
              </a:rPr>
              <a:t>line with error</a:t>
            </a:r>
          </a:p>
          <a:p>
            <a:pPr marL="0" indent="0">
              <a:buNone/>
            </a:pPr>
            <a:r>
              <a:rPr lang="en-US" dirty="0"/>
              <a:t>stmt4</a:t>
            </a:r>
          </a:p>
          <a:p>
            <a:pPr marL="0" indent="0">
              <a:buNone/>
            </a:pPr>
            <a:r>
              <a:rPr lang="en-US" dirty="0"/>
              <a:t>stmt5  &lt; - </a:t>
            </a:r>
            <a:r>
              <a:rPr lang="en-US" dirty="0">
                <a:solidFill>
                  <a:srgbClr val="FF0000"/>
                </a:solidFill>
              </a:rPr>
              <a:t>compiler message:  Error at line 5</a:t>
            </a:r>
          </a:p>
          <a:p>
            <a:pPr marL="0" indent="0">
              <a:buNone/>
            </a:pPr>
            <a:r>
              <a:rPr lang="en-US" dirty="0"/>
              <a:t>stmt6</a:t>
            </a:r>
          </a:p>
          <a:p>
            <a:endParaRPr lang="en-US" dirty="0"/>
          </a:p>
          <a:p>
            <a:r>
              <a:rPr lang="en-US" dirty="0"/>
              <a:t>Programmer should examine line 5 </a:t>
            </a:r>
            <a:r>
              <a:rPr lang="en-US" i="1" dirty="0">
                <a:solidFill>
                  <a:srgbClr val="00B050"/>
                </a:solidFill>
              </a:rPr>
              <a:t>and earlier lines</a:t>
            </a:r>
          </a:p>
        </p:txBody>
      </p:sp>
    </p:spTree>
    <p:extLst>
      <p:ext uri="{BB962C8B-B14F-4D97-AF65-F5344CB8AC3E}">
        <p14:creationId xmlns:p14="http://schemas.microsoft.com/office/powerpoint/2010/main" val="16164176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06645D-6BA4-EC4A-B9B7-A3E2318EDA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Short Program Loaded With Errors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F7540B-C42F-8A4B-96DE-2602AB1475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main()  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  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 = 2 b = 8, c = -3, result;</a:t>
            </a:r>
          </a:p>
          <a:p>
            <a:pPr marL="0" indent="0">
              <a:buNone/>
            </a:pP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   result = 6 + b  a * c;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  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("result is: %d\n', result)</a:t>
            </a:r>
          </a:p>
          <a:p>
            <a:pPr marL="0" indent="0">
              <a:buNone/>
            </a:pP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   result = a - b + c * 5);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  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printf"result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is: %d\n", result);</a:t>
            </a:r>
          </a:p>
          <a:p>
            <a:pPr marL="0" indent="0">
              <a:buNone/>
            </a:pP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   result  ((a + b) + 3 * c);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  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(result is: %d\n", result);</a:t>
            </a:r>
          </a:p>
          <a:p>
            <a:pPr marL="0" indent="0">
              <a:buNone/>
            </a:pP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   return 0: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94793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2900</TotalTime>
  <Words>758</Words>
  <Application>Microsoft Macintosh PowerPoint</Application>
  <PresentationFormat>On-screen Show (4:3)</PresentationFormat>
  <Paragraphs>322</Paragraphs>
  <Slides>17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Courier New</vt:lpstr>
      <vt:lpstr>Clarity</vt:lpstr>
      <vt:lpstr>Intro to C</vt:lpstr>
      <vt:lpstr> The C Standard Library</vt:lpstr>
      <vt:lpstr>C and C++</vt:lpstr>
      <vt:lpstr>First Program</vt:lpstr>
      <vt:lpstr>PowerPoint Presentation</vt:lpstr>
      <vt:lpstr>Incremental Development</vt:lpstr>
      <vt:lpstr>First Program – Compiler Errors</vt:lpstr>
      <vt:lpstr>Compiler Tries</vt:lpstr>
      <vt:lpstr>Short Program Loaded With Errors</vt:lpstr>
      <vt:lpstr>Fixing Compiler Errors</vt:lpstr>
      <vt:lpstr>Short Program Loaded With Errors</vt:lpstr>
      <vt:lpstr>Good Practice For Fixing Errors</vt:lpstr>
      <vt:lpstr>Compiler Warnings</vt:lpstr>
      <vt:lpstr>What Is “Compilation” ?</vt:lpstr>
      <vt:lpstr>What Is “Compilation” ?</vt:lpstr>
      <vt:lpstr>What Is “Compilation” ?</vt:lpstr>
      <vt:lpstr>Other Compiler Flags</vt:lpstr>
    </vt:vector>
  </TitlesOfParts>
  <Company>Clemson University</Company>
  <LinksUpToDate>false</LinksUpToDate>
  <SharedDoc>false</SharedDoc>
  <HyperlinksChanged>false</HyperlinksChanged>
  <AppVersion>16.0012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CPSC 1010</dc:title>
  <dc:creator>Eileen Kraemer</dc:creator>
  <cp:lastModifiedBy>Microsoft Office User</cp:lastModifiedBy>
  <cp:revision>55</cp:revision>
  <dcterms:created xsi:type="dcterms:W3CDTF">2016-08-15T21:57:07Z</dcterms:created>
  <dcterms:modified xsi:type="dcterms:W3CDTF">2018-05-17T00:11:59Z</dcterms:modified>
</cp:coreProperties>
</file>